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5"/>
  </p:notesMasterIdLst>
  <p:sldIdLst>
    <p:sldId id="279" r:id="rId5"/>
    <p:sldId id="258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56" r:id="rId21"/>
    <p:sldId id="280" r:id="rId22"/>
    <p:sldId id="264" r:id="rId23"/>
    <p:sldId id="263" r:id="rId24"/>
    <p:sldId id="267" r:id="rId25"/>
    <p:sldId id="266" r:id="rId26"/>
    <p:sldId id="265" r:id="rId27"/>
    <p:sldId id="260" r:id="rId28"/>
    <p:sldId id="262" r:id="rId29"/>
    <p:sldId id="261" r:id="rId30"/>
    <p:sldId id="268" r:id="rId31"/>
    <p:sldId id="269" r:id="rId32"/>
    <p:sldId id="270" r:id="rId33"/>
    <p:sldId id="273" r:id="rId34"/>
    <p:sldId id="272" r:id="rId35"/>
    <p:sldId id="271" r:id="rId36"/>
    <p:sldId id="274" r:id="rId37"/>
    <p:sldId id="276" r:id="rId38"/>
    <p:sldId id="275" r:id="rId39"/>
    <p:sldId id="277" r:id="rId40"/>
    <p:sldId id="278" r:id="rId41"/>
    <p:sldId id="295" r:id="rId42"/>
    <p:sldId id="296" r:id="rId43"/>
    <p:sldId id="259" r:id="rId44"/>
  </p:sldIdLst>
  <p:sldSz cx="10693400" cy="7561263"/>
  <p:notesSz cx="9144000" cy="6858000"/>
  <p:defaultTextStyle>
    <a:defPPr>
      <a:defRPr lang="zh-TW"/>
    </a:defPPr>
    <a:lvl1pPr marL="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94688" autoAdjust="0"/>
  </p:normalViewPr>
  <p:slideViewPr>
    <p:cSldViewPr>
      <p:cViewPr varScale="1">
        <p:scale>
          <a:sx n="63" d="100"/>
          <a:sy n="63" d="100"/>
        </p:scale>
        <p:origin x="1290" y="7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21D67D-9FE6-4167-84D6-22A43E7CF1BC}" type="doc">
      <dgm:prSet loTypeId="urn:microsoft.com/office/officeart/2009/3/layout/DescendingProcess" loCatId="process" qsTypeId="urn:microsoft.com/office/officeart/2005/8/quickstyle/simple4" qsCatId="simple" csTypeId="urn:microsoft.com/office/officeart/2005/8/colors/accent1_4" csCatId="accent1" phldr="1"/>
      <dgm:spPr/>
    </dgm:pt>
    <dgm:pt modelId="{FA5DFDC9-C730-4C3B-9852-6618488C1DDA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Impact signal (Broadband signal)</a:t>
          </a:r>
        </a:p>
      </dgm:t>
    </dgm:pt>
    <dgm:pt modelId="{B1F89F49-DB9F-4597-A113-8709FB9D0FCD}" type="parTrans" cxnId="{FD5DF047-5E4D-40DE-BA00-377E8CFF6510}">
      <dgm:prSet/>
      <dgm:spPr/>
      <dgm:t>
        <a:bodyPr/>
        <a:lstStyle/>
        <a:p>
          <a:endParaRPr lang="en-US"/>
        </a:p>
      </dgm:t>
    </dgm:pt>
    <dgm:pt modelId="{F41127EF-CA75-4047-8DF7-B67A4B5B171C}" type="sibTrans" cxnId="{FD5DF047-5E4D-40DE-BA00-377E8CFF6510}">
      <dgm:prSet/>
      <dgm:spPr/>
      <dgm:t>
        <a:bodyPr/>
        <a:lstStyle/>
        <a:p>
          <a:endParaRPr lang="en-US"/>
        </a:p>
      </dgm:t>
    </dgm:pt>
    <dgm:pt modelId="{95F70334-3EE7-42BC-9C42-29F17C598BBD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Frequency band signal (Different energies)</a:t>
          </a:r>
        </a:p>
      </dgm:t>
    </dgm:pt>
    <dgm:pt modelId="{6DB2011E-9DF9-45E0-9C20-C16AEFBF3B00}" type="parTrans" cxnId="{62252F8A-A745-4D18-9D4D-92506EED63B8}">
      <dgm:prSet/>
      <dgm:spPr/>
      <dgm:t>
        <a:bodyPr/>
        <a:lstStyle/>
        <a:p>
          <a:endParaRPr lang="en-US"/>
        </a:p>
      </dgm:t>
    </dgm:pt>
    <dgm:pt modelId="{3B0F3902-2E1D-45AF-8ED4-4CC0D6B5C328}" type="sibTrans" cxnId="{62252F8A-A745-4D18-9D4D-92506EED63B8}">
      <dgm:prSet/>
      <dgm:spPr/>
      <dgm:t>
        <a:bodyPr/>
        <a:lstStyle/>
        <a:p>
          <a:endParaRPr lang="en-US"/>
        </a:p>
      </dgm:t>
    </dgm:pt>
    <dgm:pt modelId="{460B41B2-6DDB-4029-A33B-5391C67C8EE1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Distance 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increase </a:t>
          </a:r>
        </a:p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Energy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attenuation different </a:t>
          </a:r>
        </a:p>
      </dgm:t>
    </dgm:pt>
    <dgm:pt modelId="{B9F109E1-6DB9-4299-B667-0B49822B7ED3}" type="parTrans" cxnId="{6D9F16B2-B16D-4026-B0BD-65DB182C7685}">
      <dgm:prSet/>
      <dgm:spPr/>
      <dgm:t>
        <a:bodyPr/>
        <a:lstStyle/>
        <a:p>
          <a:endParaRPr lang="en-US"/>
        </a:p>
      </dgm:t>
    </dgm:pt>
    <dgm:pt modelId="{83BFF9B7-C886-4E46-AA6E-0A5A326D6494}" type="sibTrans" cxnId="{6D9F16B2-B16D-4026-B0BD-65DB182C7685}">
      <dgm:prSet/>
      <dgm:spPr/>
      <dgm:t>
        <a:bodyPr/>
        <a:lstStyle/>
        <a:p>
          <a:endParaRPr lang="en-US"/>
        </a:p>
      </dgm:t>
    </dgm:pt>
    <dgm:pt modelId="{5CC6C166-6BA1-49D3-BC9B-E301148E5741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Distance b/w impact source and 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sensors</a:t>
          </a:r>
        </a:p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confirmed 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by </a:t>
          </a:r>
        </a:p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energy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change of frequency band signal (LOCALIZATION)</a:t>
          </a:r>
        </a:p>
      </dgm:t>
    </dgm:pt>
    <dgm:pt modelId="{B206A50F-D09A-42CF-806F-EBABB5608D3E}" type="parTrans" cxnId="{35287E97-2FDB-4819-9877-EADCDBB00CA0}">
      <dgm:prSet/>
      <dgm:spPr/>
      <dgm:t>
        <a:bodyPr/>
        <a:lstStyle/>
        <a:p>
          <a:endParaRPr lang="en-US"/>
        </a:p>
      </dgm:t>
    </dgm:pt>
    <dgm:pt modelId="{7B706E12-2553-48A2-AAE5-13BDE7630DBC}" type="sibTrans" cxnId="{35287E97-2FDB-4819-9877-EADCDBB00CA0}">
      <dgm:prSet/>
      <dgm:spPr/>
      <dgm:t>
        <a:bodyPr/>
        <a:lstStyle/>
        <a:p>
          <a:endParaRPr lang="en-US"/>
        </a:p>
      </dgm:t>
    </dgm:pt>
    <dgm:pt modelId="{332E7DF6-385C-493F-9F9C-25304C48CFB7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WAVELET PACKET DECOMPOSITION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(Extract different band signal &amp; calculate energies)</a:t>
          </a:r>
        </a:p>
      </dgm:t>
    </dgm:pt>
    <dgm:pt modelId="{28A163F6-0E7E-4006-B6C2-0EA72EBE3ADF}" type="parTrans" cxnId="{198FB3A3-74AA-457E-B74C-0A97F150BBFB}">
      <dgm:prSet/>
      <dgm:spPr/>
      <dgm:t>
        <a:bodyPr/>
        <a:lstStyle/>
        <a:p>
          <a:endParaRPr lang="en-US"/>
        </a:p>
      </dgm:t>
    </dgm:pt>
    <dgm:pt modelId="{BA1DF0D5-F050-44DC-831A-C93D8E31E1DD}" type="sibTrans" cxnId="{198FB3A3-74AA-457E-B74C-0A97F150BBFB}">
      <dgm:prSet/>
      <dgm:spPr/>
      <dgm:t>
        <a:bodyPr/>
        <a:lstStyle/>
        <a:p>
          <a:endParaRPr lang="en-US"/>
        </a:p>
      </dgm:t>
    </dgm:pt>
    <dgm:pt modelId="{60F1C740-C130-4DED-9726-649D53184C54}" type="pres">
      <dgm:prSet presAssocID="{E621D67D-9FE6-4167-84D6-22A43E7CF1BC}" presName="Name0" presStyleCnt="0">
        <dgm:presLayoutVars>
          <dgm:chMax val="7"/>
          <dgm:chPref val="5"/>
        </dgm:presLayoutVars>
      </dgm:prSet>
      <dgm:spPr/>
    </dgm:pt>
    <dgm:pt modelId="{290A9CE5-B5B4-470B-B21A-C1F304F14362}" type="pres">
      <dgm:prSet presAssocID="{E621D67D-9FE6-4167-84D6-22A43E7CF1BC}" presName="arrowNode" presStyleLbl="node1" presStyleIdx="0" presStyleCnt="1" custLinFactNeighborY="-490"/>
      <dgm:spPr/>
    </dgm:pt>
    <dgm:pt modelId="{E803C916-218D-411F-96EE-35578EFA09D7}" type="pres">
      <dgm:prSet presAssocID="{FA5DFDC9-C730-4C3B-9852-6618488C1DDA}" presName="txNode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64D4A-F000-4AC6-BC70-88F41E028BC3}" type="pres">
      <dgm:prSet presAssocID="{95F70334-3EE7-42BC-9C42-29F17C598BBD}" presName="txNode2" presStyleLbl="revTx" presStyleIdx="1" presStyleCnt="5" custLinFactNeighborX="-2519" custLinFactNeighborY="-6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4A957F-5062-40C0-BD8E-6E1B2BE6E433}" type="pres">
      <dgm:prSet presAssocID="{3B0F3902-2E1D-45AF-8ED4-4CC0D6B5C328}" presName="dotNode2" presStyleCnt="0"/>
      <dgm:spPr/>
    </dgm:pt>
    <dgm:pt modelId="{A7C32107-1BBE-4A4D-809C-399476DFD950}" type="pres">
      <dgm:prSet presAssocID="{3B0F3902-2E1D-45AF-8ED4-4CC0D6B5C328}" presName="dotRepeatNode" presStyleLbl="fgShp" presStyleIdx="0" presStyleCnt="3"/>
      <dgm:spPr/>
      <dgm:t>
        <a:bodyPr/>
        <a:lstStyle/>
        <a:p>
          <a:endParaRPr lang="en-US"/>
        </a:p>
      </dgm:t>
    </dgm:pt>
    <dgm:pt modelId="{B30D33D3-5E55-484E-99AB-0CEE9FF8DA12}" type="pres">
      <dgm:prSet presAssocID="{460B41B2-6DDB-4029-A33B-5391C67C8EE1}" presName="txNode3" presStyleLbl="revTx" presStyleIdx="2" presStyleCnt="5" custLinFactNeighborX="-1082" custLinFactNeighborY="93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723B3-C306-4FBB-B1D2-E4CE70BF33C4}" type="pres">
      <dgm:prSet presAssocID="{83BFF9B7-C886-4E46-AA6E-0A5A326D6494}" presName="dotNode3" presStyleCnt="0"/>
      <dgm:spPr/>
    </dgm:pt>
    <dgm:pt modelId="{13993BEA-96BB-4164-ACBC-7559FEE5EF91}" type="pres">
      <dgm:prSet presAssocID="{83BFF9B7-C886-4E46-AA6E-0A5A326D6494}" presName="dotRepeatNode" presStyleLbl="fgShp" presStyleIdx="1" presStyleCnt="3"/>
      <dgm:spPr/>
      <dgm:t>
        <a:bodyPr/>
        <a:lstStyle/>
        <a:p>
          <a:endParaRPr lang="en-US"/>
        </a:p>
      </dgm:t>
    </dgm:pt>
    <dgm:pt modelId="{32DD0DD7-5A29-44A7-ADE9-C1070FA656CC}" type="pres">
      <dgm:prSet presAssocID="{5CC6C166-6BA1-49D3-BC9B-E301148E5741}" presName="txNode4" presStyleLbl="revTx" presStyleIdx="3" presStyleCnt="5" custLinFactNeighborX="11613" custLinFactNeighborY="-243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A16B3E-49DF-4D2E-BFF9-B7C67AD61BA0}" type="pres">
      <dgm:prSet presAssocID="{7B706E12-2553-48A2-AAE5-13BDE7630DBC}" presName="dotNode4" presStyleCnt="0"/>
      <dgm:spPr/>
    </dgm:pt>
    <dgm:pt modelId="{77D5C039-99D6-485B-8D4F-77FB9265D3EB}" type="pres">
      <dgm:prSet presAssocID="{7B706E12-2553-48A2-AAE5-13BDE7630DBC}" presName="dotRepeatNode" presStyleLbl="fgShp" presStyleIdx="2" presStyleCnt="3"/>
      <dgm:spPr/>
      <dgm:t>
        <a:bodyPr/>
        <a:lstStyle/>
        <a:p>
          <a:endParaRPr lang="en-US"/>
        </a:p>
      </dgm:t>
    </dgm:pt>
    <dgm:pt modelId="{47BB2526-6530-41F1-A420-94906018D667}" type="pres">
      <dgm:prSet presAssocID="{332E7DF6-385C-493F-9F9C-25304C48CFB7}" presName="txNode5" presStyleLbl="revTx" presStyleIdx="4" presStyleCnt="5" custLinFactNeighborX="-1699" custLinFactNeighborY="77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C7839F-A67C-4244-B3E8-D0EC3FDADB7F}" type="presOf" srcId="{E621D67D-9FE6-4167-84D6-22A43E7CF1BC}" destId="{60F1C740-C130-4DED-9726-649D53184C54}" srcOrd="0" destOrd="0" presId="urn:microsoft.com/office/officeart/2009/3/layout/DescendingProcess"/>
    <dgm:cxn modelId="{FFB249BB-CFE2-4296-8E91-B3D26079718F}" type="presOf" srcId="{460B41B2-6DDB-4029-A33B-5391C67C8EE1}" destId="{B30D33D3-5E55-484E-99AB-0CEE9FF8DA12}" srcOrd="0" destOrd="0" presId="urn:microsoft.com/office/officeart/2009/3/layout/DescendingProcess"/>
    <dgm:cxn modelId="{FD5DF047-5E4D-40DE-BA00-377E8CFF6510}" srcId="{E621D67D-9FE6-4167-84D6-22A43E7CF1BC}" destId="{FA5DFDC9-C730-4C3B-9852-6618488C1DDA}" srcOrd="0" destOrd="0" parTransId="{B1F89F49-DB9F-4597-A113-8709FB9D0FCD}" sibTransId="{F41127EF-CA75-4047-8DF7-B67A4B5B171C}"/>
    <dgm:cxn modelId="{198FB3A3-74AA-457E-B74C-0A97F150BBFB}" srcId="{E621D67D-9FE6-4167-84D6-22A43E7CF1BC}" destId="{332E7DF6-385C-493F-9F9C-25304C48CFB7}" srcOrd="4" destOrd="0" parTransId="{28A163F6-0E7E-4006-B6C2-0EA72EBE3ADF}" sibTransId="{BA1DF0D5-F050-44DC-831A-C93D8E31E1DD}"/>
    <dgm:cxn modelId="{30EFDB02-EB2C-4AFD-8433-17F2F00B0512}" type="presOf" srcId="{332E7DF6-385C-493F-9F9C-25304C48CFB7}" destId="{47BB2526-6530-41F1-A420-94906018D667}" srcOrd="0" destOrd="0" presId="urn:microsoft.com/office/officeart/2009/3/layout/DescendingProcess"/>
    <dgm:cxn modelId="{3C90B944-4601-4602-A676-9F3ED4A8E3E5}" type="presOf" srcId="{95F70334-3EE7-42BC-9C42-29F17C598BBD}" destId="{84864D4A-F000-4AC6-BC70-88F41E028BC3}" srcOrd="0" destOrd="0" presId="urn:microsoft.com/office/officeart/2009/3/layout/DescendingProcess"/>
    <dgm:cxn modelId="{62252F8A-A745-4D18-9D4D-92506EED63B8}" srcId="{E621D67D-9FE6-4167-84D6-22A43E7CF1BC}" destId="{95F70334-3EE7-42BC-9C42-29F17C598BBD}" srcOrd="1" destOrd="0" parTransId="{6DB2011E-9DF9-45E0-9C20-C16AEFBF3B00}" sibTransId="{3B0F3902-2E1D-45AF-8ED4-4CC0D6B5C328}"/>
    <dgm:cxn modelId="{4A9F9CC6-B26E-4EE2-8B30-B0072422CAAF}" type="presOf" srcId="{7B706E12-2553-48A2-AAE5-13BDE7630DBC}" destId="{77D5C039-99D6-485B-8D4F-77FB9265D3EB}" srcOrd="0" destOrd="0" presId="urn:microsoft.com/office/officeart/2009/3/layout/DescendingProcess"/>
    <dgm:cxn modelId="{986DD265-01F0-4CC5-B284-DE8BAC91BA82}" type="presOf" srcId="{5CC6C166-6BA1-49D3-BC9B-E301148E5741}" destId="{32DD0DD7-5A29-44A7-ADE9-C1070FA656CC}" srcOrd="0" destOrd="0" presId="urn:microsoft.com/office/officeart/2009/3/layout/DescendingProcess"/>
    <dgm:cxn modelId="{35287E97-2FDB-4819-9877-EADCDBB00CA0}" srcId="{E621D67D-9FE6-4167-84D6-22A43E7CF1BC}" destId="{5CC6C166-6BA1-49D3-BC9B-E301148E5741}" srcOrd="3" destOrd="0" parTransId="{B206A50F-D09A-42CF-806F-EBABB5608D3E}" sibTransId="{7B706E12-2553-48A2-AAE5-13BDE7630DBC}"/>
    <dgm:cxn modelId="{DB36A529-9E7C-4AA6-9337-62029DB31B14}" type="presOf" srcId="{83BFF9B7-C886-4E46-AA6E-0A5A326D6494}" destId="{13993BEA-96BB-4164-ACBC-7559FEE5EF91}" srcOrd="0" destOrd="0" presId="urn:microsoft.com/office/officeart/2009/3/layout/DescendingProcess"/>
    <dgm:cxn modelId="{6D9F16B2-B16D-4026-B0BD-65DB182C7685}" srcId="{E621D67D-9FE6-4167-84D6-22A43E7CF1BC}" destId="{460B41B2-6DDB-4029-A33B-5391C67C8EE1}" srcOrd="2" destOrd="0" parTransId="{B9F109E1-6DB9-4299-B667-0B49822B7ED3}" sibTransId="{83BFF9B7-C886-4E46-AA6E-0A5A326D6494}"/>
    <dgm:cxn modelId="{EE331665-D00E-4B7B-BA29-A0A6E982580D}" type="presOf" srcId="{3B0F3902-2E1D-45AF-8ED4-4CC0D6B5C328}" destId="{A7C32107-1BBE-4A4D-809C-399476DFD950}" srcOrd="0" destOrd="0" presId="urn:microsoft.com/office/officeart/2009/3/layout/DescendingProcess"/>
    <dgm:cxn modelId="{198BF178-DF71-4BCF-BB7E-0C345A1A8F4F}" type="presOf" srcId="{FA5DFDC9-C730-4C3B-9852-6618488C1DDA}" destId="{E803C916-218D-411F-96EE-35578EFA09D7}" srcOrd="0" destOrd="0" presId="urn:microsoft.com/office/officeart/2009/3/layout/DescendingProcess"/>
    <dgm:cxn modelId="{3E18D3E9-C8A0-40AC-BB94-B2C49F9AFAA8}" type="presParOf" srcId="{60F1C740-C130-4DED-9726-649D53184C54}" destId="{290A9CE5-B5B4-470B-B21A-C1F304F14362}" srcOrd="0" destOrd="0" presId="urn:microsoft.com/office/officeart/2009/3/layout/DescendingProcess"/>
    <dgm:cxn modelId="{1455904E-9C3A-4991-BFEA-6E5BF2882380}" type="presParOf" srcId="{60F1C740-C130-4DED-9726-649D53184C54}" destId="{E803C916-218D-411F-96EE-35578EFA09D7}" srcOrd="1" destOrd="0" presId="urn:microsoft.com/office/officeart/2009/3/layout/DescendingProcess"/>
    <dgm:cxn modelId="{AE03B626-ECBE-455F-8485-980E837EC031}" type="presParOf" srcId="{60F1C740-C130-4DED-9726-649D53184C54}" destId="{84864D4A-F000-4AC6-BC70-88F41E028BC3}" srcOrd="2" destOrd="0" presId="urn:microsoft.com/office/officeart/2009/3/layout/DescendingProcess"/>
    <dgm:cxn modelId="{3E716EEB-18EB-4D04-B1CA-5FBFE464A1BA}" type="presParOf" srcId="{60F1C740-C130-4DED-9726-649D53184C54}" destId="{5C4A957F-5062-40C0-BD8E-6E1B2BE6E433}" srcOrd="3" destOrd="0" presId="urn:microsoft.com/office/officeart/2009/3/layout/DescendingProcess"/>
    <dgm:cxn modelId="{B7CDDB04-D9C1-40C3-A7C5-8D4E3BD82A58}" type="presParOf" srcId="{5C4A957F-5062-40C0-BD8E-6E1B2BE6E433}" destId="{A7C32107-1BBE-4A4D-809C-399476DFD950}" srcOrd="0" destOrd="0" presId="urn:microsoft.com/office/officeart/2009/3/layout/DescendingProcess"/>
    <dgm:cxn modelId="{671A080B-E8EB-4716-9CB5-17B3C3650921}" type="presParOf" srcId="{60F1C740-C130-4DED-9726-649D53184C54}" destId="{B30D33D3-5E55-484E-99AB-0CEE9FF8DA12}" srcOrd="4" destOrd="0" presId="urn:microsoft.com/office/officeart/2009/3/layout/DescendingProcess"/>
    <dgm:cxn modelId="{A9C53C7F-6018-434B-BADA-137D9058BC4F}" type="presParOf" srcId="{60F1C740-C130-4DED-9726-649D53184C54}" destId="{144723B3-C306-4FBB-B1D2-E4CE70BF33C4}" srcOrd="5" destOrd="0" presId="urn:microsoft.com/office/officeart/2009/3/layout/DescendingProcess"/>
    <dgm:cxn modelId="{D28032C9-96A4-4CB1-B6D0-0491C3A98D7F}" type="presParOf" srcId="{144723B3-C306-4FBB-B1D2-E4CE70BF33C4}" destId="{13993BEA-96BB-4164-ACBC-7559FEE5EF91}" srcOrd="0" destOrd="0" presId="urn:microsoft.com/office/officeart/2009/3/layout/DescendingProcess"/>
    <dgm:cxn modelId="{AC470CA3-7EC0-4935-9B40-2676FFB7DF22}" type="presParOf" srcId="{60F1C740-C130-4DED-9726-649D53184C54}" destId="{32DD0DD7-5A29-44A7-ADE9-C1070FA656CC}" srcOrd="6" destOrd="0" presId="urn:microsoft.com/office/officeart/2009/3/layout/DescendingProcess"/>
    <dgm:cxn modelId="{5A77A813-61FB-4A85-8B33-5412DCCAB4CF}" type="presParOf" srcId="{60F1C740-C130-4DED-9726-649D53184C54}" destId="{BAA16B3E-49DF-4D2E-BFF9-B7C67AD61BA0}" srcOrd="7" destOrd="0" presId="urn:microsoft.com/office/officeart/2009/3/layout/DescendingProcess"/>
    <dgm:cxn modelId="{B601587C-FE01-4E1A-BC7E-296893C708B1}" type="presParOf" srcId="{BAA16B3E-49DF-4D2E-BFF9-B7C67AD61BA0}" destId="{77D5C039-99D6-485B-8D4F-77FB9265D3EB}" srcOrd="0" destOrd="0" presId="urn:microsoft.com/office/officeart/2009/3/layout/DescendingProcess"/>
    <dgm:cxn modelId="{0310C00E-4D8F-454E-B3A4-B0A6EF1440C5}" type="presParOf" srcId="{60F1C740-C130-4DED-9726-649D53184C54}" destId="{47BB2526-6530-41F1-A420-94906018D667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A9CE5-B5B4-470B-B21A-C1F304F14362}">
      <dsp:nvSpPr>
        <dsp:cNvPr id="0" name=""/>
        <dsp:cNvSpPr/>
      </dsp:nvSpPr>
      <dsp:spPr>
        <a:xfrm rot="4396374">
          <a:off x="1697309" y="1155202"/>
          <a:ext cx="5011448" cy="3494860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C32107-1BBE-4A4D-809C-399476DFD950}">
      <dsp:nvSpPr>
        <dsp:cNvPr id="0" name=""/>
        <dsp:cNvSpPr/>
      </dsp:nvSpPr>
      <dsp:spPr>
        <a:xfrm>
          <a:off x="3574614" y="1611541"/>
          <a:ext cx="126554" cy="126554"/>
        </a:xfrm>
        <a:prstGeom prst="ellipse">
          <a:avLst/>
        </a:prstGeom>
        <a:gradFill rotWithShape="0">
          <a:gsLst>
            <a:gs pos="0">
              <a:schemeClr val="accent1">
                <a:tint val="55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5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5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3993BEA-96BB-4164-ACBC-7559FEE5EF91}">
      <dsp:nvSpPr>
        <dsp:cNvPr id="0" name=""/>
        <dsp:cNvSpPr/>
      </dsp:nvSpPr>
      <dsp:spPr>
        <a:xfrm>
          <a:off x="4441165" y="2310495"/>
          <a:ext cx="126554" cy="126554"/>
        </a:xfrm>
        <a:prstGeom prst="ellipse">
          <a:avLst/>
        </a:prstGeom>
        <a:gradFill rotWithShape="0">
          <a:gsLst>
            <a:gs pos="0">
              <a:schemeClr val="accent1">
                <a:tint val="55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5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5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7D5C039-99D6-485B-8D4F-77FB9265D3EB}">
      <dsp:nvSpPr>
        <dsp:cNvPr id="0" name=""/>
        <dsp:cNvSpPr/>
      </dsp:nvSpPr>
      <dsp:spPr>
        <a:xfrm>
          <a:off x="5090600" y="3127876"/>
          <a:ext cx="126554" cy="126554"/>
        </a:xfrm>
        <a:prstGeom prst="ellipse">
          <a:avLst/>
        </a:prstGeom>
        <a:gradFill rotWithShape="0">
          <a:gsLst>
            <a:gs pos="0">
              <a:schemeClr val="accent1">
                <a:tint val="55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5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5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803C916-218D-411F-96EE-35578EFA09D7}">
      <dsp:nvSpPr>
        <dsp:cNvPr id="0" name=""/>
        <dsp:cNvSpPr/>
      </dsp:nvSpPr>
      <dsp:spPr>
        <a:xfrm>
          <a:off x="1361356" y="0"/>
          <a:ext cx="2362742" cy="928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Impact signal (Broadband signal)</a:t>
          </a:r>
        </a:p>
      </dsp:txBody>
      <dsp:txXfrm>
        <a:off x="1361356" y="0"/>
        <a:ext cx="2362742" cy="928842"/>
      </dsp:txXfrm>
    </dsp:sp>
    <dsp:sp modelId="{84864D4A-F000-4AC6-BC70-88F41E028BC3}">
      <dsp:nvSpPr>
        <dsp:cNvPr id="0" name=""/>
        <dsp:cNvSpPr/>
      </dsp:nvSpPr>
      <dsp:spPr>
        <a:xfrm>
          <a:off x="4211957" y="1204016"/>
          <a:ext cx="3448327" cy="928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Frequency band signal (Different energies)</a:t>
          </a:r>
        </a:p>
      </dsp:txBody>
      <dsp:txXfrm>
        <a:off x="4211957" y="1204016"/>
        <a:ext cx="3448327" cy="928842"/>
      </dsp:txXfrm>
    </dsp:sp>
    <dsp:sp modelId="{B30D33D3-5E55-484E-99AB-0CEE9FF8DA12}">
      <dsp:nvSpPr>
        <dsp:cNvPr id="0" name=""/>
        <dsp:cNvSpPr/>
      </dsp:nvSpPr>
      <dsp:spPr>
        <a:xfrm>
          <a:off x="1331646" y="1996105"/>
          <a:ext cx="2745890" cy="928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Distance 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increase </a:t>
          </a:r>
        </a:p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Energy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attenuation different </a:t>
          </a:r>
        </a:p>
      </dsp:txBody>
      <dsp:txXfrm>
        <a:off x="1331646" y="1996105"/>
        <a:ext cx="2745890" cy="928842"/>
      </dsp:txXfrm>
    </dsp:sp>
    <dsp:sp modelId="{32DD0DD7-5A29-44A7-ADE9-C1070FA656CC}">
      <dsp:nvSpPr>
        <dsp:cNvPr id="0" name=""/>
        <dsp:cNvSpPr/>
      </dsp:nvSpPr>
      <dsp:spPr>
        <a:xfrm>
          <a:off x="5884559" y="2500160"/>
          <a:ext cx="2107311" cy="928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Distance b/w impact source and 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sensors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confirmed 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by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energy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change of frequency band signal (LOCALIZATION)</a:t>
          </a:r>
        </a:p>
      </dsp:txBody>
      <dsp:txXfrm>
        <a:off x="5884559" y="2500160"/>
        <a:ext cx="2107311" cy="928842"/>
      </dsp:txXfrm>
    </dsp:sp>
    <dsp:sp modelId="{47BB2526-6530-41F1-A420-94906018D667}">
      <dsp:nvSpPr>
        <dsp:cNvPr id="0" name=""/>
        <dsp:cNvSpPr/>
      </dsp:nvSpPr>
      <dsp:spPr>
        <a:xfrm>
          <a:off x="4500005" y="4876422"/>
          <a:ext cx="3192895" cy="928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WAVELET PACKET DECOMPOSITION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(Extract different band signal &amp; calculate energies)</a:t>
          </a:r>
        </a:p>
      </dsp:txBody>
      <dsp:txXfrm>
        <a:off x="4500005" y="4876422"/>
        <a:ext cx="3192895" cy="928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DF2D-EE9E-40E4-894D-84C83205E4D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60D8-4157-418F-8D9B-7D750581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41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460D8-4157-418F-8D9B-7D750581C01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67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460D8-4157-418F-8D9B-7D750581C01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09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460D8-4157-418F-8D9B-7D750581C01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65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460D8-4157-418F-8D9B-7D750581C01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11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02005" y="2348894"/>
            <a:ext cx="9089390" cy="162077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7833-B3EE-45B2-BF02-95591B57529C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2627-92AB-404C-A840-3A402D6E4798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752715" y="302803"/>
            <a:ext cx="2406015" cy="645157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34670" y="302803"/>
            <a:ext cx="7039822" cy="645157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A4DC-74CB-4784-AD17-872704860706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01688" y="2349500"/>
            <a:ext cx="9090025" cy="162083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03375" y="4284663"/>
            <a:ext cx="7486650" cy="1931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5DAC-4E13-49D2-A271-F9E55542A1F6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040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BC9D-CE1D-45D9-B910-3F322EAA5851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219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4550" y="4859338"/>
            <a:ext cx="909002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4550" y="3205163"/>
            <a:ext cx="9090025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7539-D8B7-445E-ABB7-3ECF8A8DD499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657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22900" y="1763713"/>
            <a:ext cx="4735513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6B79-9A9B-40EB-90F1-2ECCF2C72CE7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981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425" y="1692275"/>
            <a:ext cx="472598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425" y="2397125"/>
            <a:ext cx="4725988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1161-5A3C-49BB-A01E-787759487F05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150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6D1A-6BEA-448E-86E4-D1B6AB69E88E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45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3246-8C12-44F6-B4B8-4629A378404F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641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1475" y="301625"/>
            <a:ext cx="597693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988" y="1582738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6BCD0-29D1-40E7-A960-66CDC14CFDE0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34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83B-B533-4B40-B67E-131A9AD8BAF1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500" y="5292725"/>
            <a:ext cx="64166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500" y="676275"/>
            <a:ext cx="6416675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500" y="5918200"/>
            <a:ext cx="6416675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BE42-B9A3-4AFC-B319-0F0BD2C3689E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457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7C705-A4E0-44E5-9BD5-8E06C34FC64B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350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753350" y="303213"/>
            <a:ext cx="2405063" cy="64516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65962" cy="64516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604F-283A-4303-9051-D4BC0BAAAA28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61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01688" y="2349500"/>
            <a:ext cx="9090025" cy="162083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03375" y="4284663"/>
            <a:ext cx="7486650" cy="1931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36EE-AB2F-49CF-AEDB-A45C8AA1D2BE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503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C9D6-33DD-486D-8346-D215B103FE0A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560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4550" y="4859338"/>
            <a:ext cx="909002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4550" y="3205163"/>
            <a:ext cx="9090025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5ECF-32C0-4B5D-84D7-5C2EF20ECA04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044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22900" y="1763713"/>
            <a:ext cx="4735513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069B-DB41-4580-AE3E-FBC2AB67B6B4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8710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425" y="1692275"/>
            <a:ext cx="472598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425" y="2397125"/>
            <a:ext cx="4725988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0C14-C385-451F-9F1F-B2EFBA26AB5F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719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27A7-29D5-40ED-A5B9-5C7A788F8F1D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2214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0B76-EAB3-478D-B648-124864504802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41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4705" y="4858813"/>
            <a:ext cx="9089390" cy="1501751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978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9569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935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913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892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870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8491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827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9F3D-EF28-461E-AA40-A4D156F1C854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1475" y="301625"/>
            <a:ext cx="597693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988" y="1582738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194A-7C21-42FE-A908-AE24D180832C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4988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500" y="5292725"/>
            <a:ext cx="64166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500" y="676275"/>
            <a:ext cx="6416675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500" y="5918200"/>
            <a:ext cx="6416675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37B2B-143D-44FC-832F-0FF19F92C69E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507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E634-85F0-41D7-AFC1-C069760B27AC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713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753350" y="303213"/>
            <a:ext cx="2405063" cy="64516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65962" cy="64516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00BDA-5D6C-4F45-A971-8455D09C3B2B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8360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01688" y="2349500"/>
            <a:ext cx="9090025" cy="162083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03375" y="4284663"/>
            <a:ext cx="7486650" cy="1931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6D4-5CF6-4998-AA1B-4F9DEF2C0B68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9242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2D26-D202-48C0-AA89-3D2BF743319E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6869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4550" y="4859338"/>
            <a:ext cx="909002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4550" y="3205163"/>
            <a:ext cx="9090025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D52E-0C95-441A-B184-B7211F955617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2875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22900" y="1763713"/>
            <a:ext cx="4735513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7745-874E-4B30-B78C-CBCB910E730B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471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425" y="1692275"/>
            <a:ext cx="472598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425" y="2397125"/>
            <a:ext cx="4725988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72E4-E3FD-48E0-9FAB-DB194067725C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242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DCD-60BA-4052-ABAD-07D559C768B7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421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4670" y="1764296"/>
            <a:ext cx="4722918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35812" y="1764296"/>
            <a:ext cx="4722918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4E92-9CBE-4277-AA34-F2ECC1650FA2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7EB85-BFF1-459F-83DD-39553FC84909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4936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1475" y="301625"/>
            <a:ext cx="597693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988" y="1582738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44ED1-40BE-414E-9FA1-5C9FE78BB7C7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0723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500" y="5292725"/>
            <a:ext cx="64166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500" y="676275"/>
            <a:ext cx="6416675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500" y="5918200"/>
            <a:ext cx="6416675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D75B-8046-451B-B2B7-2190123C6AD3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278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D9F7-4770-4563-8D88-BBE7BA04E885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4261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753350" y="303213"/>
            <a:ext cx="2405063" cy="64516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65962" cy="64516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9753-11D3-45EF-BF12-663183623BB6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52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845" indent="0">
              <a:buNone/>
              <a:defRPr sz="2200" b="1"/>
            </a:lvl2pPr>
            <a:lvl3pPr marL="995690" indent="0">
              <a:buNone/>
              <a:defRPr sz="2000" b="1"/>
            </a:lvl3pPr>
            <a:lvl4pPr marL="1493535" indent="0">
              <a:buNone/>
              <a:defRPr sz="1700" b="1"/>
            </a:lvl4pPr>
            <a:lvl5pPr marL="1991380" indent="0">
              <a:buNone/>
              <a:defRPr sz="1700" b="1"/>
            </a:lvl5pPr>
            <a:lvl6pPr marL="2489225" indent="0">
              <a:buNone/>
              <a:defRPr sz="1700" b="1"/>
            </a:lvl6pPr>
            <a:lvl7pPr marL="2987070" indent="0">
              <a:buNone/>
              <a:defRPr sz="1700" b="1"/>
            </a:lvl7pPr>
            <a:lvl8pPr marL="3484916" indent="0">
              <a:buNone/>
              <a:defRPr sz="1700" b="1"/>
            </a:lvl8pPr>
            <a:lvl9pPr marL="3982761" indent="0">
              <a:buNone/>
              <a:defRPr sz="17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2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845" indent="0">
              <a:buNone/>
              <a:defRPr sz="2200" b="1"/>
            </a:lvl2pPr>
            <a:lvl3pPr marL="995690" indent="0">
              <a:buNone/>
              <a:defRPr sz="2000" b="1"/>
            </a:lvl3pPr>
            <a:lvl4pPr marL="1493535" indent="0">
              <a:buNone/>
              <a:defRPr sz="1700" b="1"/>
            </a:lvl4pPr>
            <a:lvl5pPr marL="1991380" indent="0">
              <a:buNone/>
              <a:defRPr sz="1700" b="1"/>
            </a:lvl5pPr>
            <a:lvl6pPr marL="2489225" indent="0">
              <a:buNone/>
              <a:defRPr sz="1700" b="1"/>
            </a:lvl6pPr>
            <a:lvl7pPr marL="2987070" indent="0">
              <a:buNone/>
              <a:defRPr sz="1700" b="1"/>
            </a:lvl7pPr>
            <a:lvl8pPr marL="3484916" indent="0">
              <a:buNone/>
              <a:defRPr sz="1700" b="1"/>
            </a:lvl8pPr>
            <a:lvl9pPr marL="3982761" indent="0">
              <a:buNone/>
              <a:defRPr sz="17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2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80E5-C481-4E6F-8ACF-D846C1B4DA9A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864C-82CF-42EF-962B-A00216F27EB0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F847-A700-4829-8265-B7135D200768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301050"/>
            <a:ext cx="3518055" cy="128121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2"/>
            <a:ext cx="5977907" cy="645332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0" y="1582266"/>
            <a:ext cx="3518055" cy="5172114"/>
          </a:xfrm>
        </p:spPr>
        <p:txBody>
          <a:bodyPr/>
          <a:lstStyle>
            <a:lvl1pPr marL="0" indent="0">
              <a:buNone/>
              <a:defRPr sz="1500"/>
            </a:lvl1pPr>
            <a:lvl2pPr marL="497845" indent="0">
              <a:buNone/>
              <a:defRPr sz="1300"/>
            </a:lvl2pPr>
            <a:lvl3pPr marL="995690" indent="0">
              <a:buNone/>
              <a:defRPr sz="1100"/>
            </a:lvl3pPr>
            <a:lvl4pPr marL="1493535" indent="0">
              <a:buNone/>
              <a:defRPr sz="1000"/>
            </a:lvl4pPr>
            <a:lvl5pPr marL="1991380" indent="0">
              <a:buNone/>
              <a:defRPr sz="1000"/>
            </a:lvl5pPr>
            <a:lvl6pPr marL="2489225" indent="0">
              <a:buNone/>
              <a:defRPr sz="1000"/>
            </a:lvl6pPr>
            <a:lvl7pPr marL="2987070" indent="0">
              <a:buNone/>
              <a:defRPr sz="1000"/>
            </a:lvl7pPr>
            <a:lvl8pPr marL="3484916" indent="0">
              <a:buNone/>
              <a:defRPr sz="1000"/>
            </a:lvl8pPr>
            <a:lvl9pPr marL="3982761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5744-B922-45A3-94CA-C9964C264D35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500"/>
            </a:lvl1pPr>
            <a:lvl2pPr marL="497845" indent="0">
              <a:buNone/>
              <a:defRPr sz="3000"/>
            </a:lvl2pPr>
            <a:lvl3pPr marL="995690" indent="0">
              <a:buNone/>
              <a:defRPr sz="2600"/>
            </a:lvl3pPr>
            <a:lvl4pPr marL="1493535" indent="0">
              <a:buNone/>
              <a:defRPr sz="2200"/>
            </a:lvl4pPr>
            <a:lvl5pPr marL="1991380" indent="0">
              <a:buNone/>
              <a:defRPr sz="2200"/>
            </a:lvl5pPr>
            <a:lvl6pPr marL="2489225" indent="0">
              <a:buNone/>
              <a:defRPr sz="2200"/>
            </a:lvl6pPr>
            <a:lvl7pPr marL="2987070" indent="0">
              <a:buNone/>
              <a:defRPr sz="2200"/>
            </a:lvl7pPr>
            <a:lvl8pPr marL="3484916" indent="0">
              <a:buNone/>
              <a:defRPr sz="2200"/>
            </a:lvl8pPr>
            <a:lvl9pPr marL="3982761" indent="0">
              <a:buNone/>
              <a:defRPr sz="22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500"/>
            </a:lvl1pPr>
            <a:lvl2pPr marL="497845" indent="0">
              <a:buNone/>
              <a:defRPr sz="1300"/>
            </a:lvl2pPr>
            <a:lvl3pPr marL="995690" indent="0">
              <a:buNone/>
              <a:defRPr sz="1100"/>
            </a:lvl3pPr>
            <a:lvl4pPr marL="1493535" indent="0">
              <a:buNone/>
              <a:defRPr sz="1000"/>
            </a:lvl4pPr>
            <a:lvl5pPr marL="1991380" indent="0">
              <a:buNone/>
              <a:defRPr sz="1000"/>
            </a:lvl5pPr>
            <a:lvl6pPr marL="2489225" indent="0">
              <a:buNone/>
              <a:defRPr sz="1000"/>
            </a:lvl6pPr>
            <a:lvl7pPr marL="2987070" indent="0">
              <a:buNone/>
              <a:defRPr sz="1000"/>
            </a:lvl7pPr>
            <a:lvl8pPr marL="3484916" indent="0">
              <a:buNone/>
              <a:defRPr sz="1000"/>
            </a:lvl8pPr>
            <a:lvl9pPr marL="3982761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0E13-509C-419C-B4F5-617634CED81A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764296"/>
            <a:ext cx="9624060" cy="4990084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364EE-8986-4028-B863-AD79386A7762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BED81-3158-4D44-A4F2-CB0799DE1F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9569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0A0B4-12AA-470C-985C-7E8312E26FE2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4AA46-AE0A-47E4-AB5F-C7DE5A117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30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16AE2-C777-408C-ADA8-4E705EC845A3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993C1-EDF0-45D7-BEF0-833860AFF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97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DCCFB-5503-4CE6-81B4-96DCC0C47AF5}" type="datetime1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DEBF0-7D12-41B4-B1F4-C9905B9B2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11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900" y="1260351"/>
            <a:ext cx="9307140" cy="1260211"/>
          </a:xfrm>
        </p:spPr>
        <p:txBody>
          <a:bodyPr>
            <a:noAutofit/>
          </a:bodyPr>
          <a:lstStyle/>
          <a:p>
            <a:r>
              <a:rPr lang="en-IN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on FBG-Based CFRP Structural Damage</a:t>
            </a:r>
            <a:br>
              <a:rPr lang="en-IN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Using BP Neural Network</a:t>
            </a:r>
            <a:endParaRPr lang="en-IN" sz="3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2412479"/>
            <a:ext cx="9624060" cy="2253780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Geng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Jiang </a:t>
            </a:r>
            <a:r>
              <a:rPr lang="en-I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al.,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FBG-Based CFRP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damage identification using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network.”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Photonic </a:t>
            </a:r>
            <a:r>
              <a:rPr lang="en-I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Sensors,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vol. 8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pp.168–175, June 2018.</a:t>
            </a:r>
          </a:p>
          <a:p>
            <a:pPr marL="0" indent="0">
              <a:buNone/>
            </a:pPr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Presenter: </a:t>
            </a:r>
            <a:r>
              <a:rPr lang="en-US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Ashish Kumar</a:t>
            </a:r>
            <a:endParaRPr lang="zh-TW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Student ID: 108998404</a:t>
            </a:r>
          </a:p>
          <a:p>
            <a:pPr marL="0" indent="0">
              <a:buNone/>
            </a:pPr>
            <a:r>
              <a:rPr lang="en-IN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Instructor: </a:t>
            </a:r>
            <a:r>
              <a:rPr lang="en-IN" altLang="zh-TW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Prof.</a:t>
            </a:r>
            <a:r>
              <a:rPr lang="en-IN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Peng-</a:t>
            </a:r>
            <a:r>
              <a:rPr lang="en-IN" altLang="zh-TW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chun</a:t>
            </a:r>
            <a:r>
              <a:rPr lang="en-IN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Peng</a:t>
            </a:r>
            <a:endParaRPr lang="zh-TW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>
                <a:solidFill>
                  <a:schemeClr val="bg1"/>
                </a:solidFill>
              </a:rPr>
              <a:pPr/>
              <a:t>1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94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43" y="468263"/>
            <a:ext cx="9623425" cy="1260475"/>
          </a:xfrm>
        </p:spPr>
        <p:txBody>
          <a:bodyPr/>
          <a:lstStyle/>
          <a:p>
            <a:r>
              <a:rPr lang="en-I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AND ANALYSIS</a:t>
            </a:r>
            <a:endParaRPr lang="en-IN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10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950" t="32282" r="27862" b="13578"/>
          <a:stretch/>
        </p:blipFill>
        <p:spPr>
          <a:xfrm>
            <a:off x="2178348" y="1692399"/>
            <a:ext cx="6192688" cy="49362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11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44" y="828303"/>
            <a:ext cx="1152129" cy="525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Noise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11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474" t="34250" r="47786" b="11610"/>
          <a:stretch/>
        </p:blipFill>
        <p:spPr>
          <a:xfrm>
            <a:off x="90116" y="1980431"/>
            <a:ext cx="5040560" cy="39604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920" t="24406" r="46679" b="21454"/>
          <a:stretch/>
        </p:blipFill>
        <p:spPr>
          <a:xfrm>
            <a:off x="5202684" y="1980431"/>
            <a:ext cx="5256584" cy="39604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2920" t="78431" r="46679" b="13579"/>
          <a:stretch/>
        </p:blipFill>
        <p:spPr>
          <a:xfrm>
            <a:off x="2178348" y="6012879"/>
            <a:ext cx="5256584" cy="5844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H="1">
            <a:off x="2898428" y="1166489"/>
            <a:ext cx="432048" cy="597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7074891" y="806449"/>
            <a:ext cx="3384377" cy="5259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db4 wavelet – 5 layer discrete wavelet transformation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930875" y="1238497"/>
            <a:ext cx="432048" cy="597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0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7060" y="1332359"/>
            <a:ext cx="1872208" cy="4991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response vary under different state</a:t>
            </a:r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frequency characteristics and damage state has certain relationship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12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920" t="26375" r="46679" b="13578"/>
          <a:stretch/>
        </p:blipFill>
        <p:spPr>
          <a:xfrm>
            <a:off x="1962324" y="909190"/>
            <a:ext cx="6624736" cy="55357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35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13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950" t="27360" r="30077" b="9641"/>
          <a:stretch/>
        </p:blipFill>
        <p:spPr>
          <a:xfrm>
            <a:off x="2322364" y="1274753"/>
            <a:ext cx="5616624" cy="55302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313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028" y="1763713"/>
            <a:ext cx="1859385" cy="4991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can learn from 40 group of training samples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14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912" t="41142" r="25649" b="12594"/>
          <a:stretch/>
        </p:blipFill>
        <p:spPr>
          <a:xfrm>
            <a:off x="1458268" y="978865"/>
            <a:ext cx="6480720" cy="55380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852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15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813" t="37204" r="59962" b="18500"/>
          <a:stretch/>
        </p:blipFill>
        <p:spPr>
          <a:xfrm>
            <a:off x="2106340" y="1018912"/>
            <a:ext cx="5904656" cy="52099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83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16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6140" y="756295"/>
            <a:ext cx="9144857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1013" y="1908423"/>
            <a:ext cx="899998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High-frequency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demodulation system -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signals generated by the active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actuation.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masses with different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weights to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different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damage degrees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are confirmed to be feasible by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finite element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 neural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network- to get damage states.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provides a practical and easy way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realize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CFRP structural damage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degree identification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6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7"/>
          <p:cNvSpPr>
            <a:spLocks noGrp="1"/>
          </p:cNvSpPr>
          <p:nvPr>
            <p:ph type="subTitle" idx="1"/>
          </p:nvPr>
        </p:nvSpPr>
        <p:spPr>
          <a:xfrm>
            <a:off x="738188" y="2340471"/>
            <a:ext cx="8277468" cy="1932323"/>
          </a:xfrm>
        </p:spPr>
        <p:txBody>
          <a:bodyPr>
            <a:normAutofit fontScale="55000" lnSpcReduction="20000"/>
          </a:bodyPr>
          <a:lstStyle/>
          <a:p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Z. Sai, X. Zhao, L. Wang, and D. </a:t>
            </a:r>
            <a:r>
              <a:rPr lang="en-IN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Hau</a:t>
            </a:r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,“Impact Localization of CFRP Structure Based on FBG Sensor Network,”</a:t>
            </a:r>
            <a:r>
              <a:rPr lang="en-IN" sz="3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Photonic </a:t>
            </a:r>
            <a:r>
              <a:rPr lang="en-IN" sz="36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Sensors,</a:t>
            </a:r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Vol. 10</a:t>
            </a:r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pp.88–96, March 2020</a:t>
            </a:r>
            <a:r>
              <a:rPr lang="en-IN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aseline="30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600" b="1" baseline="30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Presenter: 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Ashish Kumar</a:t>
            </a:r>
            <a:endParaRPr lang="zh-TW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algn="l"/>
            <a:r>
              <a:rPr lang="en-IN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Student ID: 108998404</a:t>
            </a:r>
          </a:p>
          <a:p>
            <a:pPr algn="l"/>
            <a:r>
              <a:rPr lang="en-IN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Instructor: </a:t>
            </a:r>
            <a:r>
              <a:rPr lang="en-IN" altLang="zh-TW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Prof.</a:t>
            </a:r>
            <a:r>
              <a:rPr lang="en-IN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Peng-</a:t>
            </a:r>
            <a:r>
              <a:rPr lang="en-IN" altLang="zh-TW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chun</a:t>
            </a:r>
            <a:r>
              <a:rPr lang="en-IN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Peng</a:t>
            </a:r>
            <a:endParaRPr lang="zh-TW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algn="l"/>
            <a:endParaRPr lang="zh-TW" altLang="en-US" b="1" dirty="0"/>
          </a:p>
        </p:txBody>
      </p:sp>
      <p:sp>
        <p:nvSpPr>
          <p:cNvPr id="4" name="標題 1"/>
          <p:cNvSpPr txBox="1">
            <a:spLocks/>
          </p:cNvSpPr>
          <p:nvPr/>
        </p:nvSpPr>
        <p:spPr bwMode="auto">
          <a:xfrm>
            <a:off x="-176618" y="900311"/>
            <a:ext cx="912371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lang="en-IN" sz="3800" dirty="0">
                <a:solidFill>
                  <a:schemeClr val="tx2">
                    <a:lumMod val="50000"/>
                  </a:schemeClr>
                </a:solidFill>
              </a:rPr>
              <a:t>Impact Localization of CFRP Structure Based on FBG Sensor Network</a:t>
            </a:r>
            <a:endParaRPr kumimoji="0" lang="en-US" sz="3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ED81-3158-4D44-A4F2-CB0799DE1F03}" type="slidenum">
              <a:rPr lang="zh-TW" altLang="en-US" smtClean="0">
                <a:solidFill>
                  <a:schemeClr val="bg1"/>
                </a:solidFill>
              </a:rPr>
              <a:pPr/>
              <a:t>17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642690" y="333375"/>
            <a:ext cx="9096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66180" y="1764407"/>
            <a:ext cx="828092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 and Localization Algorithm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and Results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18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38188" y="477391"/>
            <a:ext cx="8856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  <a:endParaRPr lang="en-IN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450156" y="1908423"/>
            <a:ext cx="999172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system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bragg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grating (FBG) sensor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proposed for </a:t>
            </a:r>
            <a:r>
              <a:rPr lang="en-IN" sz="2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detection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2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8948" y="7008813"/>
            <a:ext cx="2495550" cy="401637"/>
          </a:xfrm>
        </p:spPr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19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0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642690" y="333375"/>
            <a:ext cx="9096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66180" y="1764407"/>
            <a:ext cx="828092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Setup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FBG Sensing Theory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and Results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2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2204" y="783679"/>
            <a:ext cx="89289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882204" y="2052439"/>
            <a:ext cx="8928992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kumimoji="0"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746300" y="2124447"/>
            <a:ext cx="2880320" cy="29523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Carbon </a:t>
            </a:r>
            <a:r>
              <a:rPr lang="en-IN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 Reinforced Polymer (CFRP)</a:t>
            </a:r>
          </a:p>
          <a:p>
            <a:pPr algn="ctr"/>
            <a:r>
              <a:rPr lang="en-I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Strength,</a:t>
            </a:r>
          </a:p>
          <a:p>
            <a:pPr algn="ctr"/>
            <a:r>
              <a:rPr lang="en-I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ratio &amp;</a:t>
            </a:r>
          </a:p>
          <a:p>
            <a:pPr algn="ctr"/>
            <a:r>
              <a:rPr lang="en-I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resistance to corrosion</a:t>
            </a:r>
          </a:p>
        </p:txBody>
      </p:sp>
      <p:pic>
        <p:nvPicPr>
          <p:cNvPr id="7" name="Picture 2" descr="https://www.researchgate.net/profile/Bernd_Zwingmann/publication/283308870/figure/fig2/AS:391618529120259@1470380541199/Typical-structure-of-Carbon-Fiber-Reinforced-Polymer-CFRP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20" y="5182246"/>
            <a:ext cx="3777679" cy="1475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5778748" y="2124447"/>
            <a:ext cx="2880320" cy="29523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 Bragg Grating (FBG) Sensors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4" descr="FBG Sensor Chain (Fiber Bragg Grating) - Standard Configuration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32" y="5172719"/>
            <a:ext cx="3312368" cy="1485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662863" y="7008813"/>
            <a:ext cx="2495550" cy="401637"/>
          </a:xfrm>
        </p:spPr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20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3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810195" y="1692399"/>
            <a:ext cx="9348217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FBG sensors and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high-speed demodulation 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acquire impact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signals 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CFRP plate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impact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wavelet </a:t>
            </a:r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decomposition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to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obtain different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band impact signals.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of the signal - calculated as the characteristic sample.</a:t>
            </a: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high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- an </a:t>
            </a:r>
            <a:r>
              <a:rPr lang="en-I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 learning machine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ELM - only one parameter).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21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22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06748" y="549399"/>
            <a:ext cx="90364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 AND LOCALIZATION ALGORITHM</a:t>
            </a:r>
            <a:r>
              <a:rPr lang="en-I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1318305"/>
              </p:ext>
            </p:extLst>
          </p:nvPr>
        </p:nvGraphicFramePr>
        <p:xfrm>
          <a:off x="955227" y="1287734"/>
          <a:ext cx="9108505" cy="5805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4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23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9561" t="24406" r="42806" b="10625"/>
          <a:stretch/>
        </p:blipFill>
        <p:spPr>
          <a:xfrm>
            <a:off x="765972" y="1404367"/>
            <a:ext cx="4896544" cy="47525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8455" t="31297" r="49446" b="20469"/>
          <a:stretch/>
        </p:blipFill>
        <p:spPr>
          <a:xfrm>
            <a:off x="5815259" y="2199648"/>
            <a:ext cx="4343153" cy="36692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003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24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561" t="27359" r="43359" b="19485"/>
          <a:stretch/>
        </p:blipFill>
        <p:spPr>
          <a:xfrm>
            <a:off x="2322365" y="1527964"/>
            <a:ext cx="5832647" cy="47009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86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25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473" t="19485" r="51107" b="14563"/>
          <a:stretch/>
        </p:blipFill>
        <p:spPr>
          <a:xfrm>
            <a:off x="1026220" y="1332359"/>
            <a:ext cx="4608512" cy="51845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581" t="20469" r="51107" b="17516"/>
          <a:stretch/>
        </p:blipFill>
        <p:spPr>
          <a:xfrm>
            <a:off x="5702168" y="1620391"/>
            <a:ext cx="4181036" cy="42484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55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26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738188" y="1980431"/>
            <a:ext cx="5295503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0"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844" t="34250" r="28416" b="15547"/>
          <a:stretch/>
        </p:blipFill>
        <p:spPr>
          <a:xfrm>
            <a:off x="882204" y="1908423"/>
            <a:ext cx="6336704" cy="46167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0196" y="396255"/>
            <a:ext cx="8928992" cy="13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en-IN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7362924" y="1548383"/>
            <a:ext cx="237626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Grating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of the FBG is 10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</a:p>
          <a:p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Narrow-band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is set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1565.280 nm</a:t>
            </a:r>
          </a:p>
          <a:p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is 10 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the data acquisition system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5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MHz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4212" y="3636615"/>
            <a:ext cx="151216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Santec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TSL-510</a:t>
            </a:r>
          </a:p>
          <a:p>
            <a:pPr algn="ctr"/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62724" y="4428703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wavelengths of four FBG sensors are 1565.255 nm, 1565.250 nm, 1565.255 nm and 1565.260 nm.</a:t>
            </a:r>
          </a:p>
        </p:txBody>
      </p:sp>
    </p:spTree>
    <p:extLst>
      <p:ext uri="{BB962C8B-B14F-4D97-AF65-F5344CB8AC3E}">
        <p14:creationId xmlns:p14="http://schemas.microsoft.com/office/powerpoint/2010/main" val="344426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27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214" t="36219" r="18454" b="13579"/>
          <a:stretch/>
        </p:blipFill>
        <p:spPr>
          <a:xfrm>
            <a:off x="1314252" y="1332359"/>
            <a:ext cx="5400600" cy="51968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7074892" y="1620391"/>
            <a:ext cx="273630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 × 500 mm × 2 mm CFRP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plate</a:t>
            </a: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Epoxy glue</a:t>
            </a: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simulated by </a:t>
            </a:r>
            <a:r>
              <a:rPr lang="en-IN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steel ball </a:t>
            </a:r>
            <a:r>
              <a:rPr lang="en-IN" sz="20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energy is 0.2 J.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28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794" t="22438" r="58855" b="47173"/>
          <a:stretch/>
        </p:blipFill>
        <p:spPr>
          <a:xfrm>
            <a:off x="604297" y="2125301"/>
            <a:ext cx="4526379" cy="31759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794" t="90396" r="72386" b="5917"/>
          <a:stretch/>
        </p:blipFill>
        <p:spPr>
          <a:xfrm>
            <a:off x="4194572" y="5517232"/>
            <a:ext cx="2255676" cy="432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70236" y="1404367"/>
            <a:ext cx="7848872" cy="43609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</a:t>
            </a: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between impact source and FBG 3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Amplitude ↓</a:t>
            </a: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794" t="54563" r="58855" b="9496"/>
          <a:stretch/>
        </p:blipFill>
        <p:spPr>
          <a:xfrm>
            <a:off x="5418708" y="2123664"/>
            <a:ext cx="4104456" cy="32265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84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650956" y="6948983"/>
            <a:ext cx="2495550" cy="401637"/>
          </a:xfrm>
        </p:spPr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29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6930876" y="2196455"/>
            <a:ext cx="3528392" cy="443711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range 1Khz - 50Khz</a:t>
            </a:r>
            <a:b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 - no accurate relationship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340" t="23422" r="24542" b="30313"/>
          <a:stretch/>
        </p:blipFill>
        <p:spPr>
          <a:xfrm>
            <a:off x="1602284" y="1133561"/>
            <a:ext cx="4742656" cy="45490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698" t="81384" r="24542" b="15548"/>
          <a:stretch/>
        </p:blipFill>
        <p:spPr>
          <a:xfrm>
            <a:off x="1522860" y="5805264"/>
            <a:ext cx="5047976" cy="351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32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2204" y="783679"/>
            <a:ext cx="89289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882204" y="2052439"/>
            <a:ext cx="8928992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kumimoji="0"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746300" y="2124447"/>
            <a:ext cx="2880320" cy="29523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Carbon </a:t>
            </a:r>
            <a:r>
              <a:rPr lang="en-IN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 Reinforced Polymer (CFRP)</a:t>
            </a:r>
          </a:p>
          <a:p>
            <a:pPr algn="ctr"/>
            <a:r>
              <a:rPr lang="en-I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Strength,</a:t>
            </a:r>
          </a:p>
          <a:p>
            <a:pPr algn="ctr"/>
            <a:r>
              <a:rPr lang="en-I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ratio &amp;</a:t>
            </a:r>
          </a:p>
          <a:p>
            <a:pPr algn="ctr"/>
            <a:r>
              <a:rPr lang="en-I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resistance to corrosion</a:t>
            </a:r>
          </a:p>
        </p:txBody>
      </p:sp>
      <p:sp>
        <p:nvSpPr>
          <p:cNvPr id="8" name="Oval 7"/>
          <p:cNvSpPr/>
          <p:nvPr/>
        </p:nvSpPr>
        <p:spPr>
          <a:xfrm>
            <a:off x="5850756" y="2052439"/>
            <a:ext cx="2880320" cy="29523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 Bragg Grating (FBG) Sensors</a:t>
            </a:r>
          </a:p>
          <a:p>
            <a:pPr algn="ctr"/>
            <a:r>
              <a:rPr lang="en-I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precision,</a:t>
            </a:r>
          </a:p>
          <a:p>
            <a:pPr algn="ctr"/>
            <a:r>
              <a:rPr lang="en-I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Anti-interference &amp; </a:t>
            </a:r>
          </a:p>
          <a:p>
            <a:pPr algn="ctr"/>
            <a:r>
              <a:rPr lang="en-I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Ease to establish sensing signal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662863" y="7008813"/>
            <a:ext cx="2495550" cy="401637"/>
          </a:xfrm>
        </p:spPr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Airplane Transparent Background | PNG M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79" y="4520347"/>
            <a:ext cx="3750965" cy="250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ckie Chan Adventures Internet meme Actor, jackie chan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9"/>
          <a:stretch/>
        </p:blipFill>
        <p:spPr bwMode="auto">
          <a:xfrm>
            <a:off x="6138788" y="5191372"/>
            <a:ext cx="2670845" cy="168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76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30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222" t="26375" r="37271" b="12594"/>
          <a:stretch/>
        </p:blipFill>
        <p:spPr>
          <a:xfrm>
            <a:off x="1063082" y="1127606"/>
            <a:ext cx="6083818" cy="5029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367" t="86307" r="72755" b="9641"/>
          <a:stretch/>
        </p:blipFill>
        <p:spPr>
          <a:xfrm>
            <a:off x="2669099" y="6345015"/>
            <a:ext cx="2533585" cy="387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6"/>
          <p:cNvSpPr txBox="1">
            <a:spLocks/>
          </p:cNvSpPr>
          <p:nvPr/>
        </p:nvSpPr>
        <p:spPr bwMode="auto">
          <a:xfrm>
            <a:off x="7650956" y="1188343"/>
            <a:ext cx="2736304" cy="443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IN" sz="2000" b="0" dirty="0" smtClean="0"/>
              <a:t>Wavelet packet function sym4</a:t>
            </a:r>
          </a:p>
          <a:p>
            <a:endParaRPr kumimoji="0" lang="en-IN" sz="2000" b="0" dirty="0" smtClean="0"/>
          </a:p>
          <a:p>
            <a:endParaRPr kumimoji="0" lang="en-IN" sz="2000" b="0" dirty="0" smtClean="0"/>
          </a:p>
          <a:p>
            <a:r>
              <a:rPr kumimoji="0" lang="en-IN" sz="2000" b="0" dirty="0" smtClean="0"/>
              <a:t>Layer number 6 </a:t>
            </a:r>
          </a:p>
          <a:p>
            <a:endParaRPr kumimoji="0" lang="en-IN" sz="2000" b="0" dirty="0" smtClean="0"/>
          </a:p>
          <a:p>
            <a:endParaRPr kumimoji="0" lang="en-IN" sz="2000" b="0" dirty="0"/>
          </a:p>
          <a:p>
            <a:r>
              <a:rPr kumimoji="0" lang="en-IN" sz="2000" b="0" dirty="0" smtClean="0"/>
              <a:t>64 different frequency band signals</a:t>
            </a:r>
          </a:p>
          <a:p>
            <a:endParaRPr kumimoji="0" lang="en-IN" sz="2000" b="0" dirty="0"/>
          </a:p>
          <a:p>
            <a:r>
              <a:rPr kumimoji="0" lang="en-IN" sz="2000" b="0" dirty="0" smtClean="0"/>
              <a:t>Amplitude S1, S2, S3, S4 more then 0.05V</a:t>
            </a:r>
            <a:endParaRPr kumimoji="0" lang="en-IN" sz="2000" b="0" dirty="0"/>
          </a:p>
        </p:txBody>
      </p:sp>
    </p:spTree>
    <p:extLst>
      <p:ext uri="{BB962C8B-B14F-4D97-AF65-F5344CB8AC3E}">
        <p14:creationId xmlns:p14="http://schemas.microsoft.com/office/powerpoint/2010/main" val="6197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31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496" t="22609" r="51298" b="12422"/>
          <a:stretch/>
        </p:blipFill>
        <p:spPr>
          <a:xfrm>
            <a:off x="1691909" y="1116335"/>
            <a:ext cx="5094951" cy="560444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/>
          <p:cNvSpPr txBox="1">
            <a:spLocks/>
          </p:cNvSpPr>
          <p:nvPr/>
        </p:nvSpPr>
        <p:spPr bwMode="auto">
          <a:xfrm>
            <a:off x="7146900" y="1431751"/>
            <a:ext cx="3384376" cy="443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IN" sz="2400" dirty="0" smtClean="0">
                <a:solidFill>
                  <a:srgbClr val="002060"/>
                </a:solidFill>
              </a:rPr>
              <a:t>Five order polynomial fitting</a:t>
            </a:r>
            <a:endParaRPr kumimoji="0"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6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32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8" t="31297" r="50553" b="7672"/>
          <a:stretch/>
        </p:blipFill>
        <p:spPr>
          <a:xfrm>
            <a:off x="1818308" y="896763"/>
            <a:ext cx="4860032" cy="57946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/>
          <p:cNvSpPr txBox="1">
            <a:spLocks/>
          </p:cNvSpPr>
          <p:nvPr/>
        </p:nvSpPr>
        <p:spPr bwMode="auto">
          <a:xfrm>
            <a:off x="7290916" y="1044327"/>
            <a:ext cx="2339752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IN" sz="2400" b="0" dirty="0" smtClean="0"/>
              <a:t>(190mm,250mm)</a:t>
            </a:r>
            <a:endParaRPr kumimoji="0"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86552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33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844" t="36219" r="34503" b="7672"/>
          <a:stretch/>
        </p:blipFill>
        <p:spPr>
          <a:xfrm>
            <a:off x="2466380" y="1116335"/>
            <a:ext cx="5400600" cy="52175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83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34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046" t="29329" r="59408" b="13579"/>
          <a:stretch/>
        </p:blipFill>
        <p:spPr>
          <a:xfrm>
            <a:off x="2483768" y="895265"/>
            <a:ext cx="5383212" cy="54776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25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35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6680" t="27157" r="20668" b="13781"/>
          <a:stretch/>
        </p:blipFill>
        <p:spPr>
          <a:xfrm>
            <a:off x="2411760" y="894805"/>
            <a:ext cx="5599236" cy="5694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11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36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473" t="24406" r="15134" b="7673"/>
          <a:stretch/>
        </p:blipFill>
        <p:spPr>
          <a:xfrm>
            <a:off x="954212" y="1322347"/>
            <a:ext cx="8784976" cy="46989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89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37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6140" y="756295"/>
            <a:ext cx="9144857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1013" y="2068035"/>
            <a:ext cx="899998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maximum,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minimum and average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error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are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30.4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mm,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 and 14.2mm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respectively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 is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(better than 1.6 s and 3.2 s).</a:t>
            </a: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ELM has better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training time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 with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one adjusted parameter.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impact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system and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proposed provide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means and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for the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impact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CFRP structure.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38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1013" y="1692399"/>
            <a:ext cx="9707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8387" y="693415"/>
            <a:ext cx="9144857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and CONTRAST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399933"/>
              </p:ext>
            </p:extLst>
          </p:nvPr>
        </p:nvGraphicFramePr>
        <p:xfrm>
          <a:off x="2069738" y="1476375"/>
          <a:ext cx="6949370" cy="541237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474685">
                  <a:extLst>
                    <a:ext uri="{9D8B030D-6E8A-4147-A177-3AD203B41FA5}">
                      <a16:colId xmlns:a16="http://schemas.microsoft.com/office/drawing/2014/main" val="553942890"/>
                    </a:ext>
                  </a:extLst>
                </a:gridCol>
                <a:gridCol w="3474685">
                  <a:extLst>
                    <a:ext uri="{9D8B030D-6E8A-4147-A177-3AD203B41FA5}">
                      <a16:colId xmlns:a16="http://schemas.microsoft.com/office/drawing/2014/main" val="130514313"/>
                    </a:ext>
                  </a:extLst>
                </a:gridCol>
              </a:tblGrid>
              <a:tr h="420187">
                <a:tc>
                  <a:txBody>
                    <a:bodyPr/>
                    <a:lstStyle/>
                    <a:p>
                      <a:pPr algn="ctr"/>
                      <a:r>
                        <a:rPr lang="en-IN" baseline="0" dirty="0" smtClean="0">
                          <a:latin typeface="Times New Roman" panose="02020603050405020304" pitchFamily="18" charset="0"/>
                        </a:rPr>
                        <a:t>PAPER</a:t>
                      </a:r>
                      <a:r>
                        <a:rPr lang="en-IN" dirty="0" smtClean="0"/>
                        <a:t> 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aseline="0" dirty="0" smtClean="0">
                          <a:latin typeface="Times New Roman" panose="02020603050405020304" pitchFamily="18" charset="0"/>
                        </a:rPr>
                        <a:t>PAPER</a:t>
                      </a:r>
                      <a:r>
                        <a:rPr lang="en-IN" dirty="0" smtClean="0"/>
                        <a:t> 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575195"/>
                  </a:ext>
                </a:extLst>
              </a:tr>
              <a:tr h="42018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CFRP s</a:t>
                      </a: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tructural damage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identification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Localization of CFRP structure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18356"/>
                  </a:ext>
                </a:extLst>
              </a:tr>
              <a:tr h="42018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FBG sensor network is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FBG sensor network is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used</a:t>
                      </a:r>
                      <a:endParaRPr lang="en-IN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729037"/>
                  </a:ext>
                </a:extLst>
              </a:tr>
              <a:tr h="60777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Invisible damages if not identified in time leads to structure threatening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Invisible damages if not identified in time leads to structure threatening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594571"/>
                  </a:ext>
                </a:extLst>
              </a:tr>
              <a:tr h="42018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Eigen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frequency changes are extracted by Fourier transformation (damage characteristics)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speed demodulation to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acquire impact signal &amp; wavelet packet decomposition used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60266"/>
                  </a:ext>
                </a:extLst>
              </a:tr>
              <a:tr h="42018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  <a:r>
                        <a:rPr lang="en-IN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neural network constructed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Input – 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damage characteristics</a:t>
                      </a:r>
                      <a:endParaRPr lang="en-IN" b="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Output – damage state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ELM neural network is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used for high accuracy localization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13481"/>
                  </a:ext>
                </a:extLst>
              </a:tr>
              <a:tr h="42018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Damage stimulated my lumped masses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Steel ball impact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446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7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39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6140" y="756295"/>
            <a:ext cx="9144857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1013" y="2068035"/>
            <a:ext cx="9707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1013" y="2068035"/>
            <a:ext cx="97074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1 precisely focused on saving more cost and finding results in cheaper way as they used lumped masses.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1 has more precise details then paper 2 on conducting of experiment.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Both researches can be used for better use of  CFRP in aerospace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1 showed us how we can use the damage characteristics and paper 2 showed us how we can use wavelet packet decomposition for calculating energies.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Composite laminate of different state excited by active actuation.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FBG sensor network applied to detect the dynamic responses.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 frequency changes extracted by fourier transformation and set as damage characteristics.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 neural network constructed: Input - damage characteristics 						        Output - damage state.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4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EBF0-7D12-41B4-B1F4-C9905B9B2F1D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3" name="Rectangle 2"/>
          <p:cNvSpPr/>
          <p:nvPr/>
        </p:nvSpPr>
        <p:spPr>
          <a:xfrm>
            <a:off x="2862424" y="2052439"/>
            <a:ext cx="57966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  <a:r>
              <a:rPr lang="zh-TW" altLang="en-US" sz="6000" dirty="0">
                <a:solidFill>
                  <a:srgbClr val="222222"/>
                </a:solidFill>
                <a:latin typeface="inherit"/>
              </a:rPr>
              <a:t>謝謝</a:t>
            </a:r>
            <a:endParaRPr lang="en-US" sz="6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78580"/>
            <a:ext cx="25648" cy="10004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SETUP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Wavelengths 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four FBG sensors are 1533.27nm, 1533.27 nm</a:t>
            </a:r>
            <a:r>
              <a:rPr lang="en-IN" sz="17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1533.28 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 and 1533.29 nm.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5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39" t="27360" r="29523" b="32281"/>
          <a:stretch/>
        </p:blipFill>
        <p:spPr>
          <a:xfrm>
            <a:off x="193737" y="1908423"/>
            <a:ext cx="10121515" cy="36724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54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FBG SENSING THEORY</a:t>
            </a:r>
            <a:endParaRPr lang="en-IN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6980" y="1763713"/>
            <a:ext cx="2664296" cy="49911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with</a:t>
            </a:r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edge filter demodulation principle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segment of ASE light source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as edge filter to realize which frequency demodulation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6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33" t="31297" r="42806" b="12594"/>
          <a:stretch/>
        </p:blipFill>
        <p:spPr>
          <a:xfrm>
            <a:off x="135595" y="1980431"/>
            <a:ext cx="7587369" cy="47525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866980" y="3974107"/>
            <a:ext cx="2664296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 peak change – reflection energy change – voltage signal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1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029" y="518417"/>
            <a:ext cx="1728192" cy="74193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Lumped mass placed at centre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045" t="28344" r="43913" b="20469"/>
          <a:stretch/>
        </p:blipFill>
        <p:spPr>
          <a:xfrm>
            <a:off x="1603669" y="1476375"/>
            <a:ext cx="7415439" cy="45365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Curved Connector 6"/>
          <p:cNvCxnSpPr>
            <a:stCxn id="3" idx="1"/>
          </p:cNvCxnSpPr>
          <p:nvPr/>
        </p:nvCxnSpPr>
        <p:spPr>
          <a:xfrm rot="10800000" flipV="1">
            <a:off x="5706743" y="889384"/>
            <a:ext cx="2592287" cy="19551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50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8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39" t="35235" r="42806" b="21453"/>
          <a:stretch/>
        </p:blipFill>
        <p:spPr>
          <a:xfrm>
            <a:off x="1885406" y="1980431"/>
            <a:ext cx="6845670" cy="3384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962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1116" y="1763713"/>
            <a:ext cx="1499344" cy="4991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Lumped masses can stimulate structural damages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3C1-EDF0-45D7-BEF0-833860AFFF97}" type="slidenum">
              <a:rPr lang="zh-TW" altLang="en-US" smtClean="0">
                <a:solidFill>
                  <a:schemeClr val="bg1"/>
                </a:solidFill>
              </a:rPr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386" t="27360" r="55534" b="15547"/>
          <a:stretch/>
        </p:blipFill>
        <p:spPr>
          <a:xfrm>
            <a:off x="2250356" y="566065"/>
            <a:ext cx="6624736" cy="57348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20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923</Words>
  <Application>Microsoft Office PowerPoint</Application>
  <PresentationFormat>Custom</PresentationFormat>
  <Paragraphs>240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微軟正黑體</vt:lpstr>
      <vt:lpstr>微軟正黑體</vt:lpstr>
      <vt:lpstr>Arial</vt:lpstr>
      <vt:lpstr>Calibri</vt:lpstr>
      <vt:lpstr>inherit</vt:lpstr>
      <vt:lpstr>新細明體</vt:lpstr>
      <vt:lpstr>Times New Roman</vt:lpstr>
      <vt:lpstr>Wingdings</vt:lpstr>
      <vt:lpstr>Office 佈景主題</vt:lpstr>
      <vt:lpstr>自訂設計</vt:lpstr>
      <vt:lpstr>1_自訂設計</vt:lpstr>
      <vt:lpstr>2_自訂設計</vt:lpstr>
      <vt:lpstr>Research on FBG-Based CFRP Structural Damage Identification Using BP Neural Network</vt:lpstr>
      <vt:lpstr>PowerPoint Presentation</vt:lpstr>
      <vt:lpstr>PowerPoint Presentation</vt:lpstr>
      <vt:lpstr>PowerPoint Presentation</vt:lpstr>
      <vt:lpstr>SYSTEM SETUP </vt:lpstr>
      <vt:lpstr>FBG SENSING THEORY</vt:lpstr>
      <vt:lpstr>PowerPoint Presentation</vt:lpstr>
      <vt:lpstr>PowerPoint Presentation</vt:lpstr>
      <vt:lpstr>PowerPoint Presentation</vt:lpstr>
      <vt:lpstr>EXPERIMENT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Administrator</dc:creator>
  <cp:lastModifiedBy>dell</cp:lastModifiedBy>
  <cp:revision>56</cp:revision>
  <dcterms:created xsi:type="dcterms:W3CDTF">2017-02-09T07:42:25Z</dcterms:created>
  <dcterms:modified xsi:type="dcterms:W3CDTF">2020-06-24T02:52:39Z</dcterms:modified>
</cp:coreProperties>
</file>